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6" r:id="rId3"/>
    <p:sldId id="327" r:id="rId4"/>
    <p:sldId id="328" r:id="rId5"/>
    <p:sldId id="330" r:id="rId6"/>
    <p:sldId id="333" r:id="rId7"/>
    <p:sldId id="334" r:id="rId8"/>
    <p:sldId id="335" r:id="rId9"/>
    <p:sldId id="344" r:id="rId10"/>
    <p:sldId id="331" r:id="rId11"/>
    <p:sldId id="340" r:id="rId12"/>
    <p:sldId id="341" r:id="rId13"/>
    <p:sldId id="342" r:id="rId14"/>
    <p:sldId id="332" r:id="rId15"/>
    <p:sldId id="343" r:id="rId16"/>
    <p:sldId id="336" r:id="rId17"/>
    <p:sldId id="337" r:id="rId18"/>
    <p:sldId id="338" r:id="rId19"/>
    <p:sldId id="339" r:id="rId20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356513" y="562804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351964" y="3438266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2076734" y="6407433"/>
            <a:ext cx="2743200" cy="365125"/>
          </a:xfrm>
          <a:prstGeom prst="rect">
            <a:avLst/>
          </a:prstGeom>
        </p:spPr>
        <p:txBody>
          <a:bodyPr/>
          <a:lstStyle/>
          <a:p>
            <a:fld id="{2E173A6E-03DD-4592-9DDF-3C061B7CE5BD}" type="datetimeFigureOut">
              <a:rPr lang="es-CO" smtClean="0"/>
              <a:pPr/>
              <a:t>24/08/2025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871113" y="640743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9037092" y="6407431"/>
            <a:ext cx="1171433" cy="365125"/>
          </a:xfrm>
          <a:prstGeom prst="rect">
            <a:avLst/>
          </a:prstGeom>
        </p:spPr>
        <p:txBody>
          <a:bodyPr/>
          <a:lstStyle/>
          <a:p>
            <a:fld id="{71D20441-52DB-47DA-A1C9-E2149A45130A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69192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1090" y="320675"/>
            <a:ext cx="9847997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1825625"/>
            <a:ext cx="9847997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>
          <a:xfrm>
            <a:off x="2076734" y="6407433"/>
            <a:ext cx="2743200" cy="365125"/>
          </a:xfrm>
          <a:prstGeom prst="rect">
            <a:avLst/>
          </a:prstGeom>
        </p:spPr>
        <p:txBody>
          <a:bodyPr/>
          <a:lstStyle/>
          <a:p>
            <a:fld id="{2E173A6E-03DD-4592-9DDF-3C061B7CE5BD}" type="datetimeFigureOut">
              <a:rPr lang="es-CO" smtClean="0"/>
              <a:pPr/>
              <a:t>24/08/2025</a:t>
            </a:fld>
            <a:endParaRPr lang="es-CO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871113" y="640743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9037092" y="6407431"/>
            <a:ext cx="1171433" cy="365125"/>
          </a:xfrm>
          <a:prstGeom prst="rect">
            <a:avLst/>
          </a:prstGeom>
        </p:spPr>
        <p:txBody>
          <a:bodyPr/>
          <a:lstStyle/>
          <a:p>
            <a:fld id="{71D20441-52DB-47DA-A1C9-E2149A45130A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51842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>
          <a:xfrm>
            <a:off x="2076734" y="6407433"/>
            <a:ext cx="2743200" cy="365125"/>
          </a:xfrm>
          <a:prstGeom prst="rect">
            <a:avLst/>
          </a:prstGeom>
        </p:spPr>
        <p:txBody>
          <a:bodyPr/>
          <a:lstStyle/>
          <a:p>
            <a:fld id="{2E173A6E-03DD-4592-9DDF-3C061B7CE5BD}" type="datetimeFigureOut">
              <a:rPr lang="es-CO" smtClean="0"/>
              <a:pPr/>
              <a:t>24/08/2025</a:t>
            </a:fld>
            <a:endParaRPr lang="es-CO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871113" y="640743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9037092" y="6407431"/>
            <a:ext cx="1171433" cy="365125"/>
          </a:xfrm>
          <a:prstGeom prst="rect">
            <a:avLst/>
          </a:prstGeom>
        </p:spPr>
        <p:txBody>
          <a:bodyPr/>
          <a:lstStyle/>
          <a:p>
            <a:fld id="{71D20441-52DB-47DA-A1C9-E2149A45130A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79524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1993565" cy="687078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0220745" y="6297119"/>
            <a:ext cx="1780186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04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60979" y="548640"/>
            <a:ext cx="9144000" cy="2266749"/>
          </a:xfrm>
        </p:spPr>
        <p:txBody>
          <a:bodyPr/>
          <a:lstStyle/>
          <a:p>
            <a:r>
              <a:rPr lang="es-ES" sz="6600" b="1" dirty="0">
                <a:solidFill>
                  <a:schemeClr val="accent6">
                    <a:lumMod val="50000"/>
                  </a:schemeClr>
                </a:solidFill>
              </a:rPr>
              <a:t>PLANEACION ESTRATEGICA</a:t>
            </a:r>
            <a:endParaRPr lang="es-CO" sz="6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425102" y="3763108"/>
            <a:ext cx="9144000" cy="2080495"/>
          </a:xfrm>
        </p:spPr>
        <p:txBody>
          <a:bodyPr/>
          <a:lstStyle/>
          <a:p>
            <a:r>
              <a:rPr lang="en-US" sz="3600" b="1" dirty="0"/>
              <a:t>NUEVA ESCUELA POPULAR Y OBRERA NEPO</a:t>
            </a:r>
          </a:p>
          <a:p>
            <a:endParaRPr lang="en-US" b="1" dirty="0"/>
          </a:p>
          <a:p>
            <a:pPr algn="r"/>
            <a:endParaRPr lang="es-CO" b="1" dirty="0"/>
          </a:p>
          <a:p>
            <a:pPr algn="r"/>
            <a:r>
              <a:rPr lang="es-CO" b="1" dirty="0"/>
              <a:t>REINALDO MEDINA GONZALEZ </a:t>
            </a:r>
          </a:p>
        </p:txBody>
      </p:sp>
    </p:spTree>
    <p:extLst>
      <p:ext uri="{BB962C8B-B14F-4D97-AF65-F5344CB8AC3E}">
        <p14:creationId xmlns:p14="http://schemas.microsoft.com/office/powerpoint/2010/main" val="313333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B8B71B-D22F-4C83-ADB8-C07A2253A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89" y="1264024"/>
            <a:ext cx="9847997" cy="4912939"/>
          </a:xfrm>
        </p:spPr>
        <p:txBody>
          <a:bodyPr/>
          <a:lstStyle/>
          <a:p>
            <a:pPr fontAlgn="base"/>
            <a:r>
              <a:rPr lang="es-ES" b="1" dirty="0"/>
              <a:t>2. Realizar análisis interno y externo:</a:t>
            </a:r>
            <a:endParaRPr lang="es-ES" dirty="0"/>
          </a:p>
          <a:p>
            <a:pPr algn="just" fontAlgn="base"/>
            <a:r>
              <a:rPr lang="es-ES" dirty="0"/>
              <a:t>El interno debe evaluar la situación actual, los recursos, fuertes y limitantes de la Organización. El externo debe evaluar el medio, las perspectivas, los cambios políticos-sociales, los  y otros factores que puedan afectar el éxito de </a:t>
            </a:r>
            <a:r>
              <a:rPr lang="es-ES"/>
              <a:t>la Organización.</a:t>
            </a:r>
            <a:endParaRPr lang="es-ES" dirty="0"/>
          </a:p>
          <a:p>
            <a:pPr algn="just" fontAlgn="base"/>
            <a:endParaRPr lang="es-ES" dirty="0"/>
          </a:p>
          <a:p>
            <a:pPr algn="just" fontAlgn="base"/>
            <a:r>
              <a:rPr lang="es-ES" b="1" dirty="0"/>
              <a:t>3.Hacer DOFA y CAME:</a:t>
            </a:r>
            <a:endParaRPr lang="es-ES" dirty="0"/>
          </a:p>
          <a:p>
            <a:pPr algn="just" fontAlgn="base"/>
            <a:r>
              <a:rPr lang="es-ES" dirty="0"/>
              <a:t>Definir los diagnósticos DOFA (Debilidades, Amenazas, Fortalezas y Oportunidades) y CAME (cosas a Corregir, Afrontar, Mantener y Explotar) para plantear un camino claro y definido.</a:t>
            </a:r>
          </a:p>
          <a:p>
            <a:br>
              <a:rPr lang="es-ES" dirty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288506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 descr="¿Qué es y cómo hacer un análisis CAME? - dafo came">
            <a:extLst>
              <a:ext uri="{FF2B5EF4-FFF2-40B4-BE49-F238E27FC236}">
                <a16:creationId xmlns:a16="http://schemas.microsoft.com/office/drawing/2014/main" id="{1F904832-2ED7-4C0A-B9B6-7B284ED7EE6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722" y="745435"/>
            <a:ext cx="8706677" cy="56321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1104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D053A9C-E3D9-4293-B384-6D27282CF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89" y="695459"/>
            <a:ext cx="9847997" cy="5481504"/>
          </a:xfrm>
        </p:spPr>
        <p:txBody>
          <a:bodyPr/>
          <a:lstStyle/>
          <a:p>
            <a:pPr algn="just"/>
            <a:r>
              <a:rPr lang="es-CO" b="1" dirty="0"/>
              <a:t>Diferencias entre DAFO y CAME</a:t>
            </a:r>
            <a:endParaRPr lang="es-CO" dirty="0"/>
          </a:p>
          <a:p>
            <a:pPr algn="just"/>
            <a:r>
              <a:rPr lang="es-CO" dirty="0"/>
              <a:t>Ahora, veamos la diferencia entre el análisis DAFO y el análisis CAME:</a:t>
            </a:r>
          </a:p>
          <a:p>
            <a:pPr lvl="0" algn="just"/>
            <a:r>
              <a:rPr lang="es-CO" b="1" dirty="0"/>
              <a:t>La matriz DOFA o DAFO es un análisis inicial</a:t>
            </a:r>
            <a:r>
              <a:rPr lang="es-CO" dirty="0"/>
              <a:t> donde estudiamos las </a:t>
            </a:r>
            <a:r>
              <a:rPr lang="es-CO" b="1" dirty="0"/>
              <a:t>F</a:t>
            </a:r>
            <a:r>
              <a:rPr lang="es-CO" dirty="0"/>
              <a:t>ortalezas, </a:t>
            </a:r>
            <a:r>
              <a:rPr lang="es-CO" b="1" dirty="0"/>
              <a:t>D</a:t>
            </a:r>
            <a:r>
              <a:rPr lang="es-CO" dirty="0"/>
              <a:t>ebilidades, </a:t>
            </a:r>
            <a:r>
              <a:rPr lang="es-CO" b="1" dirty="0"/>
              <a:t>O</a:t>
            </a:r>
            <a:r>
              <a:rPr lang="es-CO" dirty="0"/>
              <a:t>portunidades y </a:t>
            </a:r>
            <a:r>
              <a:rPr lang="es-CO" b="1" dirty="0"/>
              <a:t>A</a:t>
            </a:r>
            <a:r>
              <a:rPr lang="es-CO" dirty="0"/>
              <a:t>menazas de una empresa.</a:t>
            </a:r>
          </a:p>
          <a:p>
            <a:pPr lvl="0" algn="just"/>
            <a:r>
              <a:rPr lang="es-CO" b="1" dirty="0"/>
              <a:t>La matriz CAME es un análisis</a:t>
            </a:r>
            <a:r>
              <a:rPr lang="es-CO" dirty="0"/>
              <a:t> que nos permite estudiar las</a:t>
            </a:r>
            <a:r>
              <a:rPr lang="es-CO" b="1" dirty="0"/>
              <a:t> acciones futuras</a:t>
            </a:r>
            <a:r>
              <a:rPr lang="es-CO" dirty="0"/>
              <a:t> que realizaremos para:</a:t>
            </a:r>
          </a:p>
          <a:p>
            <a:pPr lvl="0" algn="just"/>
            <a:r>
              <a:rPr lang="es-CO" b="1" dirty="0"/>
              <a:t>C</a:t>
            </a:r>
            <a:r>
              <a:rPr lang="es-CO" dirty="0"/>
              <a:t>orregir las </a:t>
            </a:r>
            <a:r>
              <a:rPr lang="es-CO" b="1" dirty="0"/>
              <a:t>d</a:t>
            </a:r>
            <a:r>
              <a:rPr lang="es-CO" dirty="0"/>
              <a:t>ebilidades. </a:t>
            </a:r>
          </a:p>
          <a:p>
            <a:pPr lvl="0" algn="just"/>
            <a:r>
              <a:rPr lang="es-CO" b="1" dirty="0"/>
              <a:t>A</a:t>
            </a:r>
            <a:r>
              <a:rPr lang="es-CO" dirty="0"/>
              <a:t>frontar las </a:t>
            </a:r>
            <a:r>
              <a:rPr lang="es-CO" b="1" dirty="0"/>
              <a:t>a</a:t>
            </a:r>
            <a:r>
              <a:rPr lang="es-CO" dirty="0"/>
              <a:t>menazas.</a:t>
            </a:r>
          </a:p>
          <a:p>
            <a:pPr lvl="0" algn="just"/>
            <a:r>
              <a:rPr lang="es-CO" b="1" dirty="0"/>
              <a:t>M</a:t>
            </a:r>
            <a:r>
              <a:rPr lang="es-CO" dirty="0"/>
              <a:t>antener las </a:t>
            </a:r>
            <a:r>
              <a:rPr lang="es-CO" b="1" dirty="0"/>
              <a:t>f</a:t>
            </a:r>
            <a:r>
              <a:rPr lang="es-CO" dirty="0"/>
              <a:t>ortalezas.</a:t>
            </a:r>
          </a:p>
          <a:p>
            <a:pPr lvl="0" algn="just"/>
            <a:r>
              <a:rPr lang="es-CO" b="1" dirty="0"/>
              <a:t>E</a:t>
            </a:r>
            <a:r>
              <a:rPr lang="es-CO" dirty="0"/>
              <a:t>xplotar nuevas </a:t>
            </a:r>
            <a:r>
              <a:rPr lang="es-CO" b="1" dirty="0"/>
              <a:t>o</a:t>
            </a:r>
            <a:r>
              <a:rPr lang="es-CO" dirty="0"/>
              <a:t>portunidades. 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37846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E2B56F4-5D44-4F31-A0E9-B2AE577A37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89" y="618186"/>
            <a:ext cx="9847997" cy="5558777"/>
          </a:xfrm>
        </p:spPr>
        <p:txBody>
          <a:bodyPr/>
          <a:lstStyle/>
          <a:p>
            <a:pPr lvl="0" algn="just"/>
            <a:r>
              <a:rPr lang="es-CO" sz="2400" b="1" dirty="0"/>
              <a:t>Corregir:</a:t>
            </a:r>
            <a:r>
              <a:rPr lang="es-CO" sz="2400" dirty="0"/>
              <a:t> Supone eliminar las debilidades o, al menos, tomar las medidas necesarias que estén en nuestra mano para no tener que enfrentarnos a ellas y que no vuelvan a influir en el desarrollo del plan.</a:t>
            </a:r>
          </a:p>
          <a:p>
            <a:pPr lvl="0" algn="just"/>
            <a:r>
              <a:rPr lang="es-CO" sz="2400" dirty="0"/>
              <a:t> </a:t>
            </a:r>
          </a:p>
          <a:p>
            <a:pPr lvl="0" algn="just"/>
            <a:r>
              <a:rPr lang="es-CO" sz="2400" b="1" dirty="0"/>
              <a:t>Afrontar las amenazas: </a:t>
            </a:r>
            <a:r>
              <a:rPr lang="es-CO" sz="2400" dirty="0"/>
              <a:t>Evitar que las mismas amenazas vayan un paso más, convirtiéndose en debilidades.</a:t>
            </a:r>
          </a:p>
          <a:p>
            <a:pPr lvl="0" algn="just"/>
            <a:r>
              <a:rPr lang="es-CO" sz="2400" dirty="0"/>
              <a:t> </a:t>
            </a:r>
          </a:p>
          <a:p>
            <a:pPr lvl="0" algn="just"/>
            <a:r>
              <a:rPr lang="es-CO" sz="2400" b="1" dirty="0"/>
              <a:t>Mantener las fortalezas:</a:t>
            </a:r>
            <a:r>
              <a:rPr lang="es-CO" sz="2400" dirty="0"/>
              <a:t> Al igual que eliminamos las amenazas, mantendremos las fortalezas haciendo que todo lo positivo que pueda influir en el negocio se quede con nosotros. Como resultado tendremos ventajas.</a:t>
            </a:r>
          </a:p>
          <a:p>
            <a:pPr lvl="0" algn="just"/>
            <a:r>
              <a:rPr lang="es-CO" sz="2400" dirty="0"/>
              <a:t> </a:t>
            </a:r>
          </a:p>
          <a:p>
            <a:pPr lvl="0" algn="just"/>
            <a:r>
              <a:rPr lang="es-CO" sz="2400" b="1" dirty="0"/>
              <a:t>Explotar oportunidades:</a:t>
            </a:r>
            <a:r>
              <a:rPr lang="es-CO" sz="2400" dirty="0"/>
              <a:t> Va en relación al punto anterior en el sentido de que permite crear estrategias y planificar acciones para convertirlas en fortalezas. 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016056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B8BDB8-D255-4F64-8E5B-EBFD854D49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89" y="672353"/>
            <a:ext cx="9847997" cy="5504610"/>
          </a:xfrm>
        </p:spPr>
        <p:txBody>
          <a:bodyPr/>
          <a:lstStyle/>
          <a:p>
            <a:pPr algn="just" fontAlgn="base"/>
            <a:r>
              <a:rPr lang="es-ES" b="1" dirty="0"/>
              <a:t>4.Desarrollar plan de implementación:</a:t>
            </a:r>
            <a:endParaRPr lang="es-ES" dirty="0"/>
          </a:p>
          <a:p>
            <a:pPr algn="just" fontAlgn="base"/>
            <a:r>
              <a:rPr lang="es-ES" dirty="0"/>
              <a:t>Una vez estén definidas las líneas estratégicas o el camino, se deben plantear acciones tácticas y estrategias específicas para alcanzar los objetivos y se deben asignar los recursos necesarios.</a:t>
            </a:r>
          </a:p>
          <a:p>
            <a:pPr algn="just" fontAlgn="base"/>
            <a:r>
              <a:rPr lang="es-ES" b="1" dirty="0"/>
              <a:t>5.Establecer el presupuesto:</a:t>
            </a:r>
            <a:endParaRPr lang="es-ES" dirty="0"/>
          </a:p>
          <a:p>
            <a:pPr algn="just" fontAlgn="base"/>
            <a:r>
              <a:rPr lang="es-ES" dirty="0"/>
              <a:t>Para llevar a cabo el plan, se deben tener en cuenta los costos. Es importante ser realista y tener en cuenta los gastos asociados necesarios para cumplir tus objetivos.</a:t>
            </a:r>
          </a:p>
          <a:p>
            <a:pPr algn="just" fontAlgn="base"/>
            <a:r>
              <a:rPr lang="es-ES" b="1" dirty="0"/>
              <a:t>6.Hacer seguimiento y evaluar:</a:t>
            </a:r>
            <a:endParaRPr lang="es-ES" dirty="0"/>
          </a:p>
          <a:p>
            <a:pPr algn="just" fontAlgn="base"/>
            <a:r>
              <a:rPr lang="es-ES" dirty="0"/>
              <a:t>Para asegurarse de que se están alcanzando tus objetivos, se deben hacer los ajustes necesarios a lo largo de la implementación del plan. 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08263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 descr="Cómo hacer un plan estratégico para tu empresa paso a paso - image 6 1024x645">
            <a:extLst>
              <a:ext uri="{FF2B5EF4-FFF2-40B4-BE49-F238E27FC236}">
                <a16:creationId xmlns:a16="http://schemas.microsoft.com/office/drawing/2014/main" id="{B34D2A1B-2141-4A48-9B35-933314C621D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667" y="876300"/>
            <a:ext cx="8415316" cy="53006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56671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765635-1560-4C6C-BFAA-4C19821CD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090" y="193184"/>
            <a:ext cx="9847997" cy="669702"/>
          </a:xfrm>
        </p:spPr>
        <p:txBody>
          <a:bodyPr/>
          <a:lstStyle/>
          <a:p>
            <a:pPr algn="ctr"/>
            <a:r>
              <a:rPr lang="es-ES" b="1" dirty="0"/>
              <a:t>TALLER N. 1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FC7BDB2-6684-4DAE-AFCB-7CE4DF7053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89" y="862886"/>
            <a:ext cx="9847997" cy="5314077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Iniciar el diagnóstico CAME (cosas a Corregir, Afrontar, Mantener y Explotar) 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CO" dirty="0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9632D17E-FB4D-45FC-8851-407EA7A86D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545284"/>
              </p:ext>
            </p:extLst>
          </p:nvPr>
        </p:nvGraphicFramePr>
        <p:xfrm>
          <a:off x="2032000" y="2160104"/>
          <a:ext cx="9484140" cy="4016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6828">
                  <a:extLst>
                    <a:ext uri="{9D8B030D-6E8A-4147-A177-3AD203B41FA5}">
                      <a16:colId xmlns:a16="http://schemas.microsoft.com/office/drawing/2014/main" val="4288052144"/>
                    </a:ext>
                  </a:extLst>
                </a:gridCol>
                <a:gridCol w="1896828">
                  <a:extLst>
                    <a:ext uri="{9D8B030D-6E8A-4147-A177-3AD203B41FA5}">
                      <a16:colId xmlns:a16="http://schemas.microsoft.com/office/drawing/2014/main" val="4293704928"/>
                    </a:ext>
                  </a:extLst>
                </a:gridCol>
                <a:gridCol w="1896828">
                  <a:extLst>
                    <a:ext uri="{9D8B030D-6E8A-4147-A177-3AD203B41FA5}">
                      <a16:colId xmlns:a16="http://schemas.microsoft.com/office/drawing/2014/main" val="2930372264"/>
                    </a:ext>
                  </a:extLst>
                </a:gridCol>
                <a:gridCol w="1896828">
                  <a:extLst>
                    <a:ext uri="{9D8B030D-6E8A-4147-A177-3AD203B41FA5}">
                      <a16:colId xmlns:a16="http://schemas.microsoft.com/office/drawing/2014/main" val="368570874"/>
                    </a:ext>
                  </a:extLst>
                </a:gridCol>
                <a:gridCol w="1896828">
                  <a:extLst>
                    <a:ext uri="{9D8B030D-6E8A-4147-A177-3AD203B41FA5}">
                      <a16:colId xmlns:a16="http://schemas.microsoft.com/office/drawing/2014/main" val="2976787239"/>
                    </a:ext>
                  </a:extLst>
                </a:gridCol>
              </a:tblGrid>
              <a:tr h="803371">
                <a:tc>
                  <a:txBody>
                    <a:bodyPr/>
                    <a:lstStyle/>
                    <a:p>
                      <a:r>
                        <a:rPr lang="es-ES" dirty="0"/>
                        <a:t>CAME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DESCRIPCION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ACCIONES</a:t>
                      </a:r>
                    </a:p>
                    <a:p>
                      <a:r>
                        <a:rPr lang="es-ES" dirty="0"/>
                        <a:t>RESPONSABLE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TIEMPO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VALOR</a:t>
                      </a:r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0783777"/>
                  </a:ext>
                </a:extLst>
              </a:tr>
              <a:tr h="803371">
                <a:tc>
                  <a:txBody>
                    <a:bodyPr/>
                    <a:lstStyle/>
                    <a:p>
                      <a:r>
                        <a:rPr lang="es-ES" dirty="0"/>
                        <a:t>CORREGIR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3007725"/>
                  </a:ext>
                </a:extLst>
              </a:tr>
              <a:tr h="803371">
                <a:tc>
                  <a:txBody>
                    <a:bodyPr/>
                    <a:lstStyle/>
                    <a:p>
                      <a:r>
                        <a:rPr lang="es-ES" dirty="0"/>
                        <a:t>AFRONTAR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6511671"/>
                  </a:ext>
                </a:extLst>
              </a:tr>
              <a:tr h="803371">
                <a:tc>
                  <a:txBody>
                    <a:bodyPr/>
                    <a:lstStyle/>
                    <a:p>
                      <a:r>
                        <a:rPr lang="es-ES" dirty="0"/>
                        <a:t>MANTENER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5262939"/>
                  </a:ext>
                </a:extLst>
              </a:tr>
              <a:tr h="803371">
                <a:tc>
                  <a:txBody>
                    <a:bodyPr/>
                    <a:lstStyle/>
                    <a:p>
                      <a:r>
                        <a:rPr lang="es-ES" dirty="0"/>
                        <a:t>EXPLORAR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702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48986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266E8C-04CF-4994-937D-B184B674A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090" y="954741"/>
            <a:ext cx="9847997" cy="691497"/>
          </a:xfrm>
        </p:spPr>
        <p:txBody>
          <a:bodyPr/>
          <a:lstStyle/>
          <a:p>
            <a:pPr algn="ctr"/>
            <a:r>
              <a:rPr lang="es-ES" b="1" dirty="0"/>
              <a:t>TALLER N.2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1FDC0FA-4205-4003-8E33-68D90F0BC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89" y="2272553"/>
            <a:ext cx="9847997" cy="3904410"/>
          </a:xfrm>
        </p:spPr>
        <p:txBody>
          <a:bodyPr/>
          <a:lstStyle/>
          <a:p>
            <a:endParaRPr lang="es-ES" dirty="0"/>
          </a:p>
          <a:p>
            <a:endParaRPr lang="es-ES" dirty="0"/>
          </a:p>
          <a:p>
            <a:pPr marL="0" indent="0" algn="just">
              <a:buNone/>
            </a:pPr>
            <a:r>
              <a:rPr lang="es-ES" sz="3600" dirty="0"/>
              <a:t>D</a:t>
            </a:r>
            <a:r>
              <a:rPr lang="es-CO" sz="3600" dirty="0"/>
              <a:t>esde las secretarias o comisiones  Estatutarias, diseñar funcionamiento, tareas, recursos y planes de trabajo en el campo de las comunicaciones</a:t>
            </a:r>
          </a:p>
        </p:txBody>
      </p:sp>
    </p:spTree>
    <p:extLst>
      <p:ext uri="{BB962C8B-B14F-4D97-AF65-F5344CB8AC3E}">
        <p14:creationId xmlns:p14="http://schemas.microsoft.com/office/powerpoint/2010/main" val="35680265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8CE61D-8620-4DC1-B4E7-32BB2609C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090" y="1169894"/>
            <a:ext cx="9847997" cy="476344"/>
          </a:xfrm>
        </p:spPr>
        <p:txBody>
          <a:bodyPr/>
          <a:lstStyle/>
          <a:p>
            <a:pPr algn="ctr"/>
            <a:r>
              <a:rPr lang="es-ES" b="1" dirty="0"/>
              <a:t>TALLER N. 3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6693996-AA27-4142-940A-A9B8C683C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89" y="2205317"/>
            <a:ext cx="9847997" cy="3971645"/>
          </a:xfrm>
        </p:spPr>
        <p:txBody>
          <a:bodyPr/>
          <a:lstStyle/>
          <a:p>
            <a:endParaRPr lang="es-ES" dirty="0"/>
          </a:p>
          <a:p>
            <a:pPr algn="ctr"/>
            <a:r>
              <a:rPr lang="es-ES" sz="3600" dirty="0"/>
              <a:t>D</a:t>
            </a:r>
            <a:r>
              <a:rPr lang="es-CO" sz="3600" dirty="0"/>
              <a:t>iagnóstico financiero y planes económicos institucionales.</a:t>
            </a:r>
          </a:p>
        </p:txBody>
      </p:sp>
    </p:spTree>
    <p:extLst>
      <p:ext uri="{BB962C8B-B14F-4D97-AF65-F5344CB8AC3E}">
        <p14:creationId xmlns:p14="http://schemas.microsoft.com/office/powerpoint/2010/main" val="42134346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1E735B5-05E3-4295-A721-5A194FB16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89" y="3119718"/>
            <a:ext cx="9847997" cy="3057244"/>
          </a:xfrm>
        </p:spPr>
        <p:txBody>
          <a:bodyPr/>
          <a:lstStyle/>
          <a:p>
            <a:r>
              <a:rPr lang="es-ES" sz="7200" dirty="0">
                <a:latin typeface="Algerian" panose="04020705040A02060702" pitchFamily="82" charset="0"/>
              </a:rPr>
              <a:t>MANOS A LA OBRA</a:t>
            </a:r>
            <a:endParaRPr lang="es-CO" sz="72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457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D7B2A6-2C69-4A0E-B09E-80E7271BB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091" y="363071"/>
            <a:ext cx="9847995" cy="739589"/>
          </a:xfrm>
        </p:spPr>
        <p:txBody>
          <a:bodyPr/>
          <a:lstStyle/>
          <a:p>
            <a:pPr algn="ctr"/>
            <a:r>
              <a:rPr lang="es-ES" b="1" dirty="0"/>
              <a:t>DEFINICION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FEAD7D2-A076-4D62-9F8A-4692FD15F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91" y="1346200"/>
            <a:ext cx="9847997" cy="5336988"/>
          </a:xfrm>
        </p:spPr>
        <p:txBody>
          <a:bodyPr/>
          <a:lstStyle/>
          <a:p>
            <a:pPr marL="0" indent="0" algn="just">
              <a:buNone/>
            </a:pPr>
            <a:r>
              <a:rPr lang="es-ES" sz="2400" dirty="0"/>
              <a:t>La planeación estratégica es un proceso que permite establecer los objetivos y la dirección general de una organización a largo plazo.</a:t>
            </a:r>
          </a:p>
          <a:p>
            <a:pPr marL="0" indent="0" algn="just">
              <a:buNone/>
            </a:pPr>
            <a:endParaRPr lang="es-ES" sz="2400" dirty="0"/>
          </a:p>
          <a:p>
            <a:pPr marL="0" indent="0" algn="just">
              <a:buNone/>
            </a:pPr>
            <a:r>
              <a:rPr lang="es-ES" sz="2400" dirty="0"/>
              <a:t>Un plan estratégico es básicamente un documento “mapa” que te guía hacia el éxito de tu Organización a largo plazo. Este plan te ayudará a establecer metas claras y específicas, también a identificar los recursos que necesites y a desarrollar estrategias para alcanzar tus objetivos.</a:t>
            </a:r>
          </a:p>
          <a:p>
            <a:pPr marL="0" indent="0" algn="just">
              <a:buNone/>
            </a:pPr>
            <a:endParaRPr lang="es-ES" sz="2400" dirty="0"/>
          </a:p>
          <a:p>
            <a:pPr marL="0" indent="0" algn="just">
              <a:buNone/>
            </a:pPr>
            <a:r>
              <a:rPr lang="es-ES" sz="2400" dirty="0"/>
              <a:t>Un plan estratégico no es algo que se elabora una vez y luego se deja en un cajón. Por el contrario, es un documento vivo que debe ser actualizado y revisado regularmente para garantizar que siga siendo relevante, efectivo y que siga en línea con tus objetivos a largo plazo.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5971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22425E-0443-44E2-8211-4B40FF096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/>
              <a:t>OBJETIVOS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3AE5085-67D1-47A2-B2A6-FC00527FC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89" y="1219200"/>
            <a:ext cx="9847997" cy="4957763"/>
          </a:xfrm>
        </p:spPr>
        <p:txBody>
          <a:bodyPr/>
          <a:lstStyle/>
          <a:p>
            <a:pPr algn="just" fontAlgn="base"/>
            <a:r>
              <a:rPr lang="es-ES" b="1" dirty="0"/>
              <a:t>Establecer la dirección y el propósito</a:t>
            </a:r>
            <a:r>
              <a:rPr lang="es-ES" dirty="0"/>
              <a:t>: ayuda a la organización a definir su misión, visión y valores fundamentales. Estos elementos determinan la dirección general y el propósito de la organización, brindando una guía clara para la toma de decisiones y la asignación de recursos.</a:t>
            </a:r>
          </a:p>
          <a:p>
            <a:pPr algn="just" fontAlgn="base"/>
            <a:endParaRPr lang="es-ES" dirty="0"/>
          </a:p>
          <a:p>
            <a:pPr algn="just" fontAlgn="base"/>
            <a:r>
              <a:rPr lang="es-ES" b="1" dirty="0"/>
              <a:t>Identificar oportunidades y desafíos</a:t>
            </a:r>
            <a:r>
              <a:rPr lang="es-ES" dirty="0"/>
              <a:t>: las organizaciones analizan su entorno interno y externo para identificar oportunidades y desafíos. Esto les permite anticipar y adaptarse a los cambios del medio, las tendencias laborales, las necesidades de los afiliados y otros factores relevantes.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91130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2ACCD04-4F22-43AD-992C-9A0CE26322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89" y="622300"/>
            <a:ext cx="9847997" cy="5554663"/>
          </a:xfrm>
        </p:spPr>
        <p:txBody>
          <a:bodyPr/>
          <a:lstStyle/>
          <a:p>
            <a:pPr algn="just"/>
            <a:r>
              <a:rPr lang="es-ES" dirty="0"/>
              <a:t>"</a:t>
            </a:r>
            <a:r>
              <a:rPr lang="es-ES" b="1" dirty="0"/>
              <a:t>Establecer metas</a:t>
            </a:r>
            <a:r>
              <a:rPr lang="es-ES" dirty="0"/>
              <a:t>: definir metas y objetivos proporciona un marco para orientar las actividades y los esfuerzos de la organización, y permite evaluar su progreso y éxito.</a:t>
            </a:r>
          </a:p>
          <a:p>
            <a:pPr algn="just"/>
            <a:endParaRPr lang="es-ES" dirty="0"/>
          </a:p>
          <a:p>
            <a:pPr algn="just"/>
            <a:r>
              <a:rPr lang="es-ES" b="1" dirty="0"/>
              <a:t>Priorizar recursos y actividades</a:t>
            </a:r>
            <a:r>
              <a:rPr lang="es-ES" dirty="0"/>
              <a:t>: puedes identificar las áreas clave en las que se debe enfocar la inversión y determinar las actividades más importantes para alcanzar los resultados deseados.</a:t>
            </a:r>
          </a:p>
          <a:p>
            <a:pPr algn="just"/>
            <a:endParaRPr lang="es-ES" dirty="0"/>
          </a:p>
          <a:p>
            <a:pPr algn="just"/>
            <a:r>
              <a:rPr lang="es-ES" b="1" dirty="0"/>
              <a:t>Mejorar la toma de decisiones</a:t>
            </a:r>
            <a:r>
              <a:rPr lang="es-ES" dirty="0"/>
              <a:t>: al tener una visión clara de los objetivos y la dirección estratégica, las decisiones pueden tomarse de manera más informada y coherente, evitando acciones complacientes o contradictorias"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363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450BC9-FA9B-4BDB-8F49-B4D945AD6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dirty="0"/>
              <a:t>PASOS PARA ELABORAR UN PLAN ESTRATÉGICO</a:t>
            </a:r>
            <a:endParaRPr lang="es-CO" sz="40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2971B7D-3AA6-407C-AAAD-B2387D9F4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89" y="968188"/>
            <a:ext cx="9847997" cy="5208775"/>
          </a:xfrm>
        </p:spPr>
        <p:txBody>
          <a:bodyPr/>
          <a:lstStyle/>
          <a:p>
            <a:pPr marL="0" indent="0" fontAlgn="base">
              <a:buNone/>
            </a:pPr>
            <a:endParaRPr lang="es-ES" dirty="0"/>
          </a:p>
          <a:p>
            <a:pPr algn="just" fontAlgn="base"/>
            <a:r>
              <a:rPr lang="es-ES" dirty="0"/>
              <a:t>¿Cómo realizar un plan estratégico de una Organización?</a:t>
            </a:r>
          </a:p>
          <a:p>
            <a:pPr algn="just" fontAlgn="base"/>
            <a:r>
              <a:rPr lang="es-ES" dirty="0"/>
              <a:t> Bien sea un plan de ventas, un plan de servicios, uno publicitario o cualquier otro de los ejemplos de objetivos que existen, de un plan estratégico de una entidad no deben eliminarse ninguno de estos pasos:</a:t>
            </a:r>
          </a:p>
          <a:p>
            <a:pPr algn="just" fontAlgn="base"/>
            <a:endParaRPr lang="es-ES" dirty="0"/>
          </a:p>
          <a:p>
            <a:pPr algn="just" fontAlgn="base"/>
            <a:r>
              <a:rPr lang="es-ES" b="1" dirty="0"/>
              <a:t>1. Definir misión, visión, y valores</a:t>
            </a:r>
            <a:r>
              <a:rPr lang="es-ES" dirty="0"/>
              <a:t>:</a:t>
            </a:r>
            <a:br>
              <a:rPr lang="es-ES" dirty="0"/>
            </a:br>
            <a:r>
              <a:rPr lang="es-ES" dirty="0"/>
              <a:t>Deben ser específicos, medibles, alcanzables, relevantes y con un plazo de tiempo definido. ¿Qué es lo que quieres lograr? ¿Cuándo? ¿Cuál es el propósito de tu empresa?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05695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04F379-A122-4F33-984C-4FCA08664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090" y="874059"/>
            <a:ext cx="9847997" cy="951566"/>
          </a:xfrm>
        </p:spPr>
        <p:txBody>
          <a:bodyPr/>
          <a:lstStyle/>
          <a:p>
            <a:pPr algn="ctr"/>
            <a:r>
              <a:rPr lang="es-ES" b="1" dirty="0"/>
              <a:t>MISIÓN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B48891-2297-40F4-A24F-483B1C656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89" y="2218765"/>
            <a:ext cx="9847997" cy="3958198"/>
          </a:xfrm>
        </p:spPr>
        <p:txBody>
          <a:bodyPr/>
          <a:lstStyle/>
          <a:p>
            <a:pPr marL="0" indent="0" algn="just">
              <a:buNone/>
            </a:pPr>
            <a:r>
              <a:rPr lang="es-ES" dirty="0"/>
              <a:t>La misión de una Organización se define como la razón principal por la cual esta existe, es decir, cuál es su propósito u objetivo y cuál es su función dentro de la sociedad. De esta manera, la misión de una entidad permite establecer la base de su plan  y construir estrategias coherentes, ya que cualquier decisión para llegar a una meta futura debe tomarse a partir de esta misma.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230025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76EA0F-F113-4134-909A-F4D1752EF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090" y="927847"/>
            <a:ext cx="9847997" cy="718391"/>
          </a:xfrm>
        </p:spPr>
        <p:txBody>
          <a:bodyPr/>
          <a:lstStyle/>
          <a:p>
            <a:pPr algn="ctr"/>
            <a:r>
              <a:rPr lang="es-ES" b="1" dirty="0"/>
              <a:t>VISIÓN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210FCD6-658E-4E6D-85C6-E68DB6ACA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89" y="2218765"/>
            <a:ext cx="9847997" cy="3958198"/>
          </a:xfrm>
        </p:spPr>
        <p:txBody>
          <a:bodyPr/>
          <a:lstStyle/>
          <a:p>
            <a:pPr algn="just"/>
            <a:r>
              <a:rPr lang="es-ES" dirty="0"/>
              <a:t>La visión permite definir el camino que se debe seguir para alcanzar las metas propuestas. Para ello, debe representar de una forma clara y realista los principios que dan una identidad a esta Organización y responder a cuestiones como: ¿qué se desea lograr?, ¿hacia dónde nos dirigimos?, ¿dónde queremos estar en un futuro? y ¿cómo lo conseguiremos?. 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58426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DAA697-85FC-4981-8614-F80417EEC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090" y="847165"/>
            <a:ext cx="9847997" cy="799073"/>
          </a:xfrm>
        </p:spPr>
        <p:txBody>
          <a:bodyPr/>
          <a:lstStyle/>
          <a:p>
            <a:pPr algn="ctr"/>
            <a:r>
              <a:rPr lang="es-ES" b="1" dirty="0"/>
              <a:t>VALORES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B80BEE2-D578-4D16-B323-8CFD0FC14F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/>
              <a:t>Los valores de una Organización complementan la misión y visión. Son los principios sobre los que se fundamentan las acciones y decisiones de una entidad. Definen cuáles son las pautas sobre las que se trabaja e influyen de forma directa al desarrollo de la misma, la dinámica de trabajo, al servicio de afiliados, clase obrera y sociedad en general. </a:t>
            </a:r>
          </a:p>
          <a:p>
            <a:pPr algn="just"/>
            <a:r>
              <a:rPr lang="es-ES" dirty="0"/>
              <a:t>Los </a:t>
            </a:r>
            <a:r>
              <a:rPr lang="es-ES" u="sng" dirty="0"/>
              <a:t>valores</a:t>
            </a:r>
            <a:r>
              <a:rPr lang="es-ES" dirty="0"/>
              <a:t> deben definir de manera clara cuál es el comportamiento ético de la Organización  y ser coherentes con la misión y visión. Estos valores deben responder a preguntas como: ¿cómo somos?, ¿en qué creemos? o ¿cómo es nuestra cultura organizativa? 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19892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D4383E-BE71-4CA9-8A0E-E60171220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090" y="781878"/>
            <a:ext cx="9847997" cy="864360"/>
          </a:xfrm>
        </p:spPr>
        <p:txBody>
          <a:bodyPr/>
          <a:lstStyle/>
          <a:p>
            <a:pPr algn="ctr"/>
            <a:r>
              <a:rPr lang="es-ES" b="1" dirty="0"/>
              <a:t>PRINCIPIOS DEL SINDICALISMO DE CLASE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600206-1813-4225-B863-8D1866760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89" y="1646238"/>
            <a:ext cx="9847997" cy="4953344"/>
          </a:xfrm>
        </p:spPr>
        <p:txBody>
          <a:bodyPr/>
          <a:lstStyle/>
          <a:p>
            <a:r>
              <a:rPr lang="es-ES" dirty="0"/>
              <a:t>INDEPENDENCIA</a:t>
            </a:r>
          </a:p>
          <a:p>
            <a:r>
              <a:rPr lang="es-ES" dirty="0"/>
              <a:t>DEMOCRACIA</a:t>
            </a:r>
          </a:p>
          <a:p>
            <a:r>
              <a:rPr lang="es-ES" dirty="0"/>
              <a:t>UNIDAD</a:t>
            </a:r>
          </a:p>
          <a:p>
            <a:r>
              <a:rPr lang="es-ES" dirty="0"/>
              <a:t>SOLIDARIDAD</a:t>
            </a:r>
          </a:p>
          <a:p>
            <a:r>
              <a:rPr lang="es-ES" dirty="0"/>
              <a:t>HONESTIDAD</a:t>
            </a:r>
          </a:p>
          <a:p>
            <a:r>
              <a:rPr lang="es-ES" dirty="0"/>
              <a:t>DISCIPLINA</a:t>
            </a:r>
          </a:p>
          <a:p>
            <a:r>
              <a:rPr lang="es-ES" dirty="0"/>
              <a:t>RESPONSABILIDAD</a:t>
            </a:r>
          </a:p>
          <a:p>
            <a:r>
              <a:rPr lang="es-ES" dirty="0"/>
              <a:t>CRITICA Y AUTORITICA</a:t>
            </a:r>
          </a:p>
          <a:p>
            <a:r>
              <a:rPr lang="es-ES" dirty="0"/>
              <a:t>EDUCACION E INVESTIGACION</a:t>
            </a:r>
          </a:p>
          <a:p>
            <a:r>
              <a:rPr lang="es-ES" dirty="0"/>
              <a:t>TRABAJO COLECTIVO</a:t>
            </a:r>
          </a:p>
          <a:p>
            <a:endParaRPr lang="es-ES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238694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po.potx" id="{AA98D47F-66A4-4748-9D94-DC94D0CB89BA}" vid="{425635E6-DA6C-4054-8F72-302BC950088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Nepo (2)</Template>
  <TotalTime>1925</TotalTime>
  <Words>728</Words>
  <Application>Microsoft Office PowerPoint</Application>
  <PresentationFormat>Panorámica</PresentationFormat>
  <Paragraphs>91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4" baseType="lpstr">
      <vt:lpstr>Algerian</vt:lpstr>
      <vt:lpstr>Arial</vt:lpstr>
      <vt:lpstr>Calibri</vt:lpstr>
      <vt:lpstr>Calibri Light</vt:lpstr>
      <vt:lpstr>Tema de Office</vt:lpstr>
      <vt:lpstr>PLANEACION ESTRATEGICA</vt:lpstr>
      <vt:lpstr>DEFINICION</vt:lpstr>
      <vt:lpstr>OBJETIVOS</vt:lpstr>
      <vt:lpstr>Presentación de PowerPoint</vt:lpstr>
      <vt:lpstr>PASOS PARA ELABORAR UN PLAN ESTRATÉGICO</vt:lpstr>
      <vt:lpstr>MISIÓN</vt:lpstr>
      <vt:lpstr>VISIÓN</vt:lpstr>
      <vt:lpstr>VALORES</vt:lpstr>
      <vt:lpstr>PRINCIPIOS DEL SINDICALISMO DE CLASE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TALLER N. 1</vt:lpstr>
      <vt:lpstr>TALLER N.2</vt:lpstr>
      <vt:lpstr>TALLER N. 3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Reinaldo Medina</cp:lastModifiedBy>
  <cp:revision>225</cp:revision>
  <dcterms:created xsi:type="dcterms:W3CDTF">2018-12-04T00:01:00Z</dcterms:created>
  <dcterms:modified xsi:type="dcterms:W3CDTF">2025-08-24T13:23:07Z</dcterms:modified>
</cp:coreProperties>
</file>